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65" r:id="rId6"/>
    <p:sldId id="267" r:id="rId7"/>
    <p:sldId id="268" r:id="rId8"/>
    <p:sldId id="269" r:id="rId9"/>
    <p:sldId id="283" r:id="rId10"/>
    <p:sldId id="270" r:id="rId11"/>
    <p:sldId id="271" r:id="rId12"/>
    <p:sldId id="272" r:id="rId13"/>
    <p:sldId id="273" r:id="rId14"/>
    <p:sldId id="274" r:id="rId15"/>
    <p:sldId id="275" r:id="rId16"/>
    <p:sldId id="259" r:id="rId17"/>
    <p:sldId id="277" r:id="rId18"/>
    <p:sldId id="276" r:id="rId19"/>
    <p:sldId id="282" r:id="rId20"/>
    <p:sldId id="281" r:id="rId21"/>
    <p:sldId id="279" r:id="rId22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265AA1-84E0-402A-A666-6BB896F8F236}" v="3" dt="2023-03-06T05:30:46.8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1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44DA1-13E4-5EB5-FB4D-5E7C4203F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FB1853-2978-DCB4-4FE3-EBB0563403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A6FB7-A0E1-57D6-76BC-BCD3656E4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67294-ADB9-5B34-4DF9-97CE882E2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AE885-09F6-CC8C-DBAD-67F04406E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35796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F98EB-F942-3645-F9BE-C0B2F4F51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FFF638-BDE2-7D56-85F0-D75DCB516C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11C78-5FCF-5F17-A97A-38E8ED6BC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A5F83-18A0-0C5A-D089-84F3E3A35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D4B13-37B5-19E5-3D24-DCD56B431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21170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1B1BB6-D672-441A-72E6-64B0A6802B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D7490-5D45-35C8-C101-D33DA56746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5BFE9-29FD-DADD-3C9D-A81E80472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3F01A-7EE2-4871-6097-5F92ED2F3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A2424-6A40-F8D7-7583-B0F7CB475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98957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E65C4-E8CF-BDB1-A060-424A86727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3BDDB-0B5F-E7D5-D463-6B8A098D6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2C504-5CED-B17F-4FBB-70377E663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56731E-0365-7B13-194C-50C0C2EBD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086F9-A594-C059-CC4C-2EC3DEE7F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42406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28589-308F-1590-51A2-FB300928E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730476-055D-B5CC-A234-C007323CE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528E1-6843-47FE-E30B-9E2D1387E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F3B7E-2D85-E912-CAD0-521DF0E79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01CCA-DB1B-907B-4D61-76465C13B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29460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2BFAB-E650-0FF3-63CB-0029338C7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7EAE1-48F8-9182-217C-A649FD7E9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EBF9B4-B9B9-FDD5-521D-9E2EE57DF3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6F04F-FD4F-3B46-BBC4-30C1A16F0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398C5-6A80-CFC9-8450-AFA7432ED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D35D6-9FAE-D20E-0928-487B6682A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77776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EAA97-B85B-35CC-264F-D62993C75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D0A98-7037-68B8-E42D-F30A59CEA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7A109A-FB1B-07A3-AACE-3B9C4390C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F9224B-317E-6435-B6BF-4B3035B07A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F34553-F11B-DBEB-7A05-E41C87B52F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958D76-EF7C-5188-0509-8938F74A4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32149E-4C62-EFFB-FF58-2BD069420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AC2551-B3F5-7685-0D5C-363154950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3345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C9546-C1DE-11DB-83FF-738E2DB8D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4F9630-7490-D057-959E-DE33268B9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197AAB-0D72-9B4D-5E21-C0954FDBF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7C2FC7-DC2D-274A-322B-622292FD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0323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1F8E5E-DCEA-BCB5-E590-E8F0C0030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14E8FE-1D54-1AE6-4C23-4FFEAFCF6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41E5D-A19F-9030-F52D-AEB596933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03024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9A21D-2B50-D86A-A236-5FF9E31C9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A196C-E3FA-E624-7EEF-4CFC511BC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191E42-C24C-BDA1-905D-195829CE7A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9A547-A9D4-6F3A-3405-FF4DD305F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4F562A-E565-F811-B46D-01CE2E611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DB4DA-C462-91D4-B448-C3B0C22E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79619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0C77B-24A1-2AFC-DFAF-F36ECD544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A1CCF0-9421-27CF-2AB2-014A126A9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78BEC-6E00-77D2-5FF4-43B57F3C9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33940-084C-2234-F05F-E5142D125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63C20-D847-FD0D-E5B3-687504ED1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D5B0B-C999-5A50-6DEC-6C92C26EA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50281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1C30D0-4576-721D-DE8B-3B613F223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1D109-D20C-737D-6986-D14B94D91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13398-392A-5F54-C008-5D371A8C69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57EEA-C472-6B88-FC85-EF1E5EDC6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DE129-5E9E-88A5-8D7E-C9E7DA07B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4186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6C3D7-17B2-7CC2-C681-2E46583348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Analyze</a:t>
            </a:r>
            <a:r>
              <a:rPr lang="en-GB" dirty="0"/>
              <a:t> Data on list pages</a:t>
            </a:r>
            <a:endParaRPr lang="en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2492E5-D9E8-B108-F4E9-25ACE861BB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Public preview</a:t>
            </a:r>
          </a:p>
          <a:p>
            <a:r>
              <a:rPr lang="en-GB" dirty="0"/>
              <a:t>Business Central</a:t>
            </a:r>
          </a:p>
          <a:p>
            <a:r>
              <a:rPr lang="en-GB" dirty="0"/>
              <a:t>2023 release wave 1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15053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Group data by </a:t>
            </a:r>
            <a:r>
              <a:rPr lang="en-US" dirty="0"/>
              <a:t>R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ow Groups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74573" y="1306602"/>
            <a:ext cx="9583392" cy="54721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551A5C-48C3-C260-7381-C61FA66CD127}"/>
              </a:ext>
            </a:extLst>
          </p:cNvPr>
          <p:cNvSpPr/>
          <p:nvPr/>
        </p:nvSpPr>
        <p:spPr>
          <a:xfrm>
            <a:off x="8868320" y="4764299"/>
            <a:ext cx="1138916" cy="515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10007236" y="2223515"/>
            <a:ext cx="153200" cy="515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5795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Pivot data by </a:t>
            </a:r>
            <a:r>
              <a:rPr lang="en-US" dirty="0"/>
              <a:t>R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ow Groups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74573" y="1382067"/>
            <a:ext cx="9583392" cy="53212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8868319" y="2223515"/>
            <a:ext cx="636731" cy="166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85643C-4635-3080-29F4-6DBE94F33BA5}"/>
              </a:ext>
            </a:extLst>
          </p:cNvPr>
          <p:cNvSpPr/>
          <p:nvPr/>
        </p:nvSpPr>
        <p:spPr>
          <a:xfrm>
            <a:off x="8868318" y="4428409"/>
            <a:ext cx="1158686" cy="4889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94038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Pivot data by </a:t>
            </a:r>
            <a:r>
              <a:rPr lang="en-US" dirty="0"/>
              <a:t>R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ow Groups and Column Labels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4970" y="1382067"/>
            <a:ext cx="9302598" cy="53212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8966430" y="2231364"/>
            <a:ext cx="832955" cy="1861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85643C-4635-3080-29F4-6DBE94F33BA5}"/>
              </a:ext>
            </a:extLst>
          </p:cNvPr>
          <p:cNvSpPr/>
          <p:nvPr/>
        </p:nvSpPr>
        <p:spPr>
          <a:xfrm>
            <a:off x="8966430" y="4400938"/>
            <a:ext cx="1158686" cy="4889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80C689-D803-1508-EA6B-CACF74208F01}"/>
              </a:ext>
            </a:extLst>
          </p:cNvPr>
          <p:cNvSpPr/>
          <p:nvPr/>
        </p:nvSpPr>
        <p:spPr>
          <a:xfrm>
            <a:off x="8966430" y="5750299"/>
            <a:ext cx="1158686" cy="4889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60591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Set additional filters (local to the active tab)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4970" y="1455446"/>
            <a:ext cx="9302598" cy="51744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9908302" y="2835139"/>
            <a:ext cx="157947" cy="7053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85643C-4635-3080-29F4-6DBE94F33BA5}"/>
              </a:ext>
            </a:extLst>
          </p:cNvPr>
          <p:cNvSpPr/>
          <p:nvPr/>
        </p:nvSpPr>
        <p:spPr>
          <a:xfrm>
            <a:off x="8777640" y="2444444"/>
            <a:ext cx="1045292" cy="9845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55DC26-B522-225A-A005-42A4333FE384}"/>
              </a:ext>
            </a:extLst>
          </p:cNvPr>
          <p:cNvSpPr/>
          <p:nvPr/>
        </p:nvSpPr>
        <p:spPr>
          <a:xfrm>
            <a:off x="1932722" y="6396876"/>
            <a:ext cx="932137" cy="2330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66559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Drag and drop columns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4970" y="1460852"/>
            <a:ext cx="9302598" cy="51636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F55DC26-B522-225A-A005-42A4333FE384}"/>
              </a:ext>
            </a:extLst>
          </p:cNvPr>
          <p:cNvSpPr/>
          <p:nvPr/>
        </p:nvSpPr>
        <p:spPr>
          <a:xfrm>
            <a:off x="4640601" y="2193776"/>
            <a:ext cx="1265717" cy="3414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9575417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Pin columns (to left or right)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3456" y="1460852"/>
            <a:ext cx="9285625" cy="51636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F55DC26-B522-225A-A005-42A4333FE384}"/>
              </a:ext>
            </a:extLst>
          </p:cNvPr>
          <p:cNvSpPr/>
          <p:nvPr/>
        </p:nvSpPr>
        <p:spPr>
          <a:xfrm>
            <a:off x="1830686" y="2272265"/>
            <a:ext cx="1026324" cy="43522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7646087" y="2185273"/>
            <a:ext cx="1898208" cy="11230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415892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Peek to details or open card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80388" y="1331937"/>
            <a:ext cx="8898903" cy="54060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4F2CC4E-227A-031E-E6D0-6AC54F989D6A}"/>
              </a:ext>
            </a:extLst>
          </p:cNvPr>
          <p:cNvSpPr/>
          <p:nvPr/>
        </p:nvSpPr>
        <p:spPr>
          <a:xfrm>
            <a:off x="1706252" y="2304854"/>
            <a:ext cx="606457" cy="2073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30B133-613B-8E01-1761-29672F1C64A8}"/>
              </a:ext>
            </a:extLst>
          </p:cNvPr>
          <p:cNvSpPr/>
          <p:nvPr/>
        </p:nvSpPr>
        <p:spPr>
          <a:xfrm>
            <a:off x="6332540" y="2296937"/>
            <a:ext cx="606457" cy="2073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091424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Add new tabs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5327" y="1460852"/>
            <a:ext cx="8261883" cy="516367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3925696" y="2279461"/>
            <a:ext cx="791509" cy="4087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07036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Rename (or copy or delete) tabs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51399" y="1460852"/>
            <a:ext cx="9029739" cy="516367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3070163" y="2043993"/>
            <a:ext cx="1678438" cy="12682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661747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Arrange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tabs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5327" y="1695287"/>
            <a:ext cx="8261883" cy="469480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4243578" y="2228443"/>
            <a:ext cx="1894283" cy="11387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37487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0D1E4-590E-C425-F67C-EF9210140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Enable under Feature Management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C746C0A-E309-7F2D-F29B-1711A1D3CA5A}"/>
              </a:ext>
            </a:extLst>
          </p:cNvPr>
          <p:cNvGrpSpPr/>
          <p:nvPr/>
        </p:nvGrpSpPr>
        <p:grpSpPr>
          <a:xfrm>
            <a:off x="1084277" y="1102455"/>
            <a:ext cx="9935653" cy="5663320"/>
            <a:chOff x="880205" y="1102455"/>
            <a:chExt cx="9935653" cy="5663320"/>
          </a:xfrm>
        </p:grpSpPr>
        <p:pic>
          <p:nvPicPr>
            <p:cNvPr id="5" name="Picture 4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62376667-F192-AA51-8BD5-C65178DCF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0205" y="1102455"/>
              <a:ext cx="9935653" cy="566332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488870-92F2-F27D-9F62-6C3C2FD7314E}"/>
                </a:ext>
              </a:extLst>
            </p:cNvPr>
            <p:cNvSpPr/>
            <p:nvPr/>
          </p:nvSpPr>
          <p:spPr>
            <a:xfrm>
              <a:off x="1455976" y="2569493"/>
              <a:ext cx="8041226" cy="15473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60ADA2C-2B51-6144-EDA1-6EE25EF26FD7}"/>
                </a:ext>
              </a:extLst>
            </p:cNvPr>
            <p:cNvSpPr/>
            <p:nvPr/>
          </p:nvSpPr>
          <p:spPr>
            <a:xfrm>
              <a:off x="1455976" y="1509234"/>
              <a:ext cx="918324" cy="15473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 dirty="0"/>
            </a:p>
          </p:txBody>
        </p:sp>
      </p:grpSp>
    </p:spTree>
    <p:extLst>
      <p:ext uri="{BB962C8B-B14F-4D97-AF65-F5344CB8AC3E}">
        <p14:creationId xmlns:p14="http://schemas.microsoft.com/office/powerpoint/2010/main" val="2451144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Export data (right-click on the data area)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5327" y="1691505"/>
            <a:ext cx="8261883" cy="470237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5475859" y="3272351"/>
            <a:ext cx="1980622" cy="11583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483438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6C3D7-17B2-7CC2-C681-2E46583348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Excited?</a:t>
            </a:r>
            <a:br>
              <a:rPr lang="en-GB" dirty="0"/>
            </a:br>
            <a:br>
              <a:rPr lang="en-GB" dirty="0"/>
            </a:br>
            <a:r>
              <a:rPr lang="en-GB"/>
              <a:t>We are!</a:t>
            </a:r>
            <a:endParaRPr lang="en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2492E5-D9E8-B108-F4E9-25ACE861BB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Coming in public preview</a:t>
            </a:r>
          </a:p>
          <a:p>
            <a:r>
              <a:rPr lang="en-GB" dirty="0"/>
              <a:t>Business Central</a:t>
            </a:r>
          </a:p>
          <a:p>
            <a:r>
              <a:rPr lang="en-GB" dirty="0"/>
              <a:t>2023 release wave 1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932316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Go to Analysis Mode on a list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123705" y="1123041"/>
            <a:ext cx="9944589" cy="564355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87C78C-5471-8619-FDC0-E4F88858A14F}"/>
              </a:ext>
            </a:extLst>
          </p:cNvPr>
          <p:cNvSpPr/>
          <p:nvPr/>
        </p:nvSpPr>
        <p:spPr>
          <a:xfrm>
            <a:off x="1708679" y="1777091"/>
            <a:ext cx="689168" cy="1969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98501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Opens the list with additional analysis capabilities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0264" y="1291149"/>
            <a:ext cx="9628464" cy="550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365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Page Areas in Analysis mode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377A01C-139E-9474-6E34-13AF3DC7967F}"/>
              </a:ext>
            </a:extLst>
          </p:cNvPr>
          <p:cNvGrpSpPr/>
          <p:nvPr/>
        </p:nvGrpSpPr>
        <p:grpSpPr>
          <a:xfrm>
            <a:off x="1141291" y="1334943"/>
            <a:ext cx="9690228" cy="5407285"/>
            <a:chOff x="980388" y="1491922"/>
            <a:chExt cx="8898903" cy="50861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4F6621B-6F0D-55C1-314C-08AD4E8CF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80388" y="1491922"/>
              <a:ext cx="8898903" cy="5086111"/>
            </a:xfrm>
            <a:prstGeom prst="rect">
              <a:avLst/>
            </a:prstGeom>
            <a:solidFill>
              <a:schemeClr val="bg2">
                <a:alpha val="55000"/>
              </a:schemeClr>
            </a:solidFill>
            <a:ln w="9525">
              <a:noFill/>
            </a:ln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0FDB64A-DF9E-05FF-9B0C-290DE190F566}"/>
                </a:ext>
              </a:extLst>
            </p:cNvPr>
            <p:cNvSpPr/>
            <p:nvPr/>
          </p:nvSpPr>
          <p:spPr>
            <a:xfrm>
              <a:off x="1510029" y="2276189"/>
              <a:ext cx="7602141" cy="4159931"/>
            </a:xfrm>
            <a:prstGeom prst="rect">
              <a:avLst/>
            </a:prstGeom>
            <a:solidFill>
              <a:schemeClr val="bg2">
                <a:alpha val="55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96B928A-A5E0-11F0-9DB0-37231E27A792}"/>
                </a:ext>
              </a:extLst>
            </p:cNvPr>
            <p:cNvSpPr/>
            <p:nvPr/>
          </p:nvSpPr>
          <p:spPr>
            <a:xfrm>
              <a:off x="9159698" y="2077235"/>
              <a:ext cx="196223" cy="4358885"/>
            </a:xfrm>
            <a:prstGeom prst="rect">
              <a:avLst/>
            </a:prstGeom>
            <a:solidFill>
              <a:schemeClr val="bg2">
                <a:alpha val="55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CE46DC9-D583-C529-218B-2ECF8B4F6D16}"/>
                </a:ext>
              </a:extLst>
            </p:cNvPr>
            <p:cNvSpPr/>
            <p:nvPr/>
          </p:nvSpPr>
          <p:spPr>
            <a:xfrm>
              <a:off x="2613693" y="2077236"/>
              <a:ext cx="4175629" cy="198953"/>
            </a:xfrm>
            <a:prstGeom prst="rect">
              <a:avLst/>
            </a:prstGeom>
            <a:solidFill>
              <a:schemeClr val="bg2">
                <a:alpha val="55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C965CA4-6A93-9099-05A9-8963085DD472}"/>
                </a:ext>
              </a:extLst>
            </p:cNvPr>
            <p:cNvSpPr txBox="1"/>
            <p:nvPr/>
          </p:nvSpPr>
          <p:spPr>
            <a:xfrm>
              <a:off x="5737566" y="1975251"/>
              <a:ext cx="3100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Tabs pane</a:t>
              </a:r>
              <a:endParaRPr lang="en-DK" dirty="0">
                <a:solidFill>
                  <a:srgbClr val="FF0000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1D371B-7786-6DCE-5A6E-0666843E0552}"/>
                </a:ext>
              </a:extLst>
            </p:cNvPr>
            <p:cNvSpPr txBox="1"/>
            <p:nvPr/>
          </p:nvSpPr>
          <p:spPr>
            <a:xfrm rot="5400000">
              <a:off x="7922083" y="3340749"/>
              <a:ext cx="3100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Field modifier area</a:t>
              </a:r>
              <a:endParaRPr lang="en-DK" dirty="0">
                <a:solidFill>
                  <a:srgbClr val="FF0000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195640E-D89B-69D6-C343-768243C9C677}"/>
                </a:ext>
              </a:extLst>
            </p:cNvPr>
            <p:cNvSpPr txBox="1"/>
            <p:nvPr/>
          </p:nvSpPr>
          <p:spPr>
            <a:xfrm>
              <a:off x="4701507" y="4144086"/>
              <a:ext cx="3100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Data area</a:t>
              </a:r>
              <a:endParaRPr lang="en-DK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0297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Row count always shown on the bottom of the page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0264" y="1291149"/>
            <a:ext cx="9628463" cy="550308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1787167" y="6451127"/>
            <a:ext cx="4707820" cy="1929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0913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Mark cells for easy statistics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0264" y="1306602"/>
            <a:ext cx="9628464" cy="54721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551A5C-48C3-C260-7381-C61FA66CD127}"/>
              </a:ext>
            </a:extLst>
          </p:cNvPr>
          <p:cNvSpPr/>
          <p:nvPr/>
        </p:nvSpPr>
        <p:spPr>
          <a:xfrm>
            <a:off x="6056984" y="2860243"/>
            <a:ext cx="1007049" cy="26911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7528657" y="6447204"/>
            <a:ext cx="2588609" cy="1851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70321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Choose which columns to show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9066" y="1306602"/>
            <a:ext cx="9614407" cy="54721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551A5C-48C3-C260-7381-C61FA66CD127}"/>
              </a:ext>
            </a:extLst>
          </p:cNvPr>
          <p:cNvSpPr/>
          <p:nvPr/>
        </p:nvSpPr>
        <p:spPr>
          <a:xfrm>
            <a:off x="8852623" y="2223515"/>
            <a:ext cx="1083152" cy="25604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10007236" y="2223515"/>
            <a:ext cx="153200" cy="515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73606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Clear all columns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704" y="1306602"/>
            <a:ext cx="9555131" cy="54721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551A5C-48C3-C260-7381-C61FA66CD127}"/>
              </a:ext>
            </a:extLst>
          </p:cNvPr>
          <p:cNvSpPr/>
          <p:nvPr/>
        </p:nvSpPr>
        <p:spPr>
          <a:xfrm>
            <a:off x="8821228" y="2535203"/>
            <a:ext cx="252132" cy="2786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9991538" y="2478606"/>
            <a:ext cx="153200" cy="515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5629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152</Words>
  <Application>Microsoft Office PowerPoint</Application>
  <PresentationFormat>Widescreen</PresentationFormat>
  <Paragraphs>30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Analyze Data on list pages</vt:lpstr>
      <vt:lpstr>Enable under Feature Management</vt:lpstr>
      <vt:lpstr>Go to Analysis Mode on a list page</vt:lpstr>
      <vt:lpstr>Opens the list with additional analysis capabilities</vt:lpstr>
      <vt:lpstr>Page Areas in Analysis mode</vt:lpstr>
      <vt:lpstr>Row count always shown on the bottom of the page</vt:lpstr>
      <vt:lpstr>Mark cells for easy statistics</vt:lpstr>
      <vt:lpstr>Choose which columns to show</vt:lpstr>
      <vt:lpstr>Clear all columns</vt:lpstr>
      <vt:lpstr>Group data by Row Groups</vt:lpstr>
      <vt:lpstr>Pivot data by Row Groups</vt:lpstr>
      <vt:lpstr>Pivot data by Row Groups and Column Labels</vt:lpstr>
      <vt:lpstr>Set additional filters (local to the active tab)</vt:lpstr>
      <vt:lpstr>Drag and drop columns</vt:lpstr>
      <vt:lpstr>Pin columns (to left or right)</vt:lpstr>
      <vt:lpstr>Peek to details or open card</vt:lpstr>
      <vt:lpstr>Add new tabs</vt:lpstr>
      <vt:lpstr>Rename (or copy or delete) tabs</vt:lpstr>
      <vt:lpstr>Arrange tabs</vt:lpstr>
      <vt:lpstr>Export data (right-click on the data area)</vt:lpstr>
      <vt:lpstr>Excited?  We are!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mode on list pages</dc:title>
  <dc:creator>Kennie Pontoppidan</dc:creator>
  <cp:lastModifiedBy>Kennie Pontoppidan</cp:lastModifiedBy>
  <cp:revision>2</cp:revision>
  <dcterms:created xsi:type="dcterms:W3CDTF">2022-12-21T14:06:56Z</dcterms:created>
  <dcterms:modified xsi:type="dcterms:W3CDTF">2023-03-06T05:50:19Z</dcterms:modified>
</cp:coreProperties>
</file>

<file path=docProps/thumbnail.jpeg>
</file>